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1"/>
  </p:sldMasterIdLst>
  <p:sldIdLst>
    <p:sldId id="256" r:id="rId2"/>
    <p:sldId id="258" r:id="rId3"/>
    <p:sldId id="259" r:id="rId4"/>
    <p:sldId id="275" r:id="rId5"/>
    <p:sldId id="271" r:id="rId6"/>
    <p:sldId id="266" r:id="rId7"/>
    <p:sldId id="263" r:id="rId8"/>
    <p:sldId id="264" r:id="rId9"/>
    <p:sldId id="267" r:id="rId10"/>
    <p:sldId id="274" r:id="rId11"/>
    <p:sldId id="270" r:id="rId12"/>
    <p:sldId id="269" r:id="rId13"/>
    <p:sldId id="262" r:id="rId14"/>
    <p:sldId id="27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13"/>
    <p:restoredTop sz="94674"/>
  </p:normalViewPr>
  <p:slideViewPr>
    <p:cSldViewPr snapToGrid="0" snapToObjects="1">
      <p:cViewPr>
        <p:scale>
          <a:sx n="90" d="100"/>
          <a:sy n="90" d="100"/>
        </p:scale>
        <p:origin x="432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tieu/Desktop/CaseStudy2-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tieu/Desktop/CaseStudy2-data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tieu/Desktop/CaseStudy2-data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tieu/Desktop/CaseStudy2-dat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tieu/Desktop/CaseStudy2-data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tieu/Desktop/CaseStudy2-data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tieu/Desktop/CaseStudy2-data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tieu/Desktop/CaseStudy2-data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tieu/Desktop/CaseStudy2-data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tieu/Desktop/CaseStudy2-data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tieu/Desktop/CaseStudy2-data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Attrition Rate</a:t>
            </a:r>
          </a:p>
        </c:rich>
      </c:tx>
      <c:layout>
        <c:manualLayout>
          <c:xMode val="edge"/>
          <c:yMode val="edge"/>
          <c:x val="0.3918723900608454"/>
          <c:y val="9.705295915170197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doughnutChart>
        <c:varyColors val="1"/>
        <c:ser>
          <c:idx val="0"/>
          <c:order val="0"/>
          <c:explosion val="5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E606-3846-AF7D-BCA1D596768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E606-3846-AF7D-BCA1D596768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Sheet4!$B$8:$C$8</c:f>
              <c:numCache>
                <c:formatCode>General</c:formatCode>
                <c:ptCount val="2"/>
                <c:pt idx="0">
                  <c:v>982</c:v>
                </c:pt>
                <c:pt idx="1">
                  <c:v>188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606-3846-AF7D-BCA1D59676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OverTime Totals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1C4-5849-9326-7773E8078D53}"/>
              </c:ext>
            </c:extLst>
          </c:dPt>
          <c:dPt>
            <c:idx val="1"/>
            <c:bubble3D val="0"/>
            <c:explosion val="4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1C4-5849-9326-7773E8078D53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1C4-5849-9326-7773E8078D53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1C4-5849-9326-7773E8078D53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11C4-5849-9326-7773E8078D5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Sheet4!$A$48:$A$49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Sheet4!$G$48:$G$49</c:f>
              <c:numCache>
                <c:formatCode>General</c:formatCode>
                <c:ptCount val="2"/>
                <c:pt idx="0">
                  <c:v>835</c:v>
                </c:pt>
                <c:pt idx="1">
                  <c:v>335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1C4-5849-9326-7773E8078D53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OverTime</a:t>
            </a:r>
            <a:r>
              <a:rPr lang="en-US" dirty="0"/>
              <a:t> | Attrition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573-3449-9D06-A73159E7BEAB}"/>
              </c:ext>
            </c:extLst>
          </c:dPt>
          <c:dPt>
            <c:idx val="1"/>
            <c:bubble3D val="0"/>
            <c:explosion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573-3449-9D06-A73159E7BEAB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573-3449-9D06-A73159E7BEAB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B573-3449-9D06-A73159E7BEAB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B573-3449-9D06-A73159E7BEA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Sheet4!$A$48:$A$49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Sheet4!$C$48:$C$49</c:f>
              <c:numCache>
                <c:formatCode>General</c:formatCode>
                <c:ptCount val="2"/>
                <c:pt idx="0">
                  <c:v>88</c:v>
                </c:pt>
                <c:pt idx="1">
                  <c:v>100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573-3449-9D06-A73159E7BEAB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Department Totals 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B8B-9B49-8519-B792C94EFAE5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B8B-9B49-8519-B792C94EFAE5}"/>
              </c:ext>
            </c:extLst>
          </c:dPt>
          <c:dPt>
            <c:idx val="2"/>
            <c:bubble3D val="0"/>
            <c:explosion val="8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B8B-9B49-8519-B792C94EFAE5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7B8B-9B49-8519-B792C94EFAE5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7B8B-9B49-8519-B792C94EFAE5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Sheet4!$V$33:$V$35</c:f>
              <c:strCache>
                <c:ptCount val="3"/>
                <c:pt idx="0">
                  <c:v>HR</c:v>
                </c:pt>
                <c:pt idx="1">
                  <c:v>RD</c:v>
                </c:pt>
                <c:pt idx="2">
                  <c:v>Sales</c:v>
                </c:pt>
              </c:strCache>
            </c:strRef>
          </c:cat>
          <c:val>
            <c:numRef>
              <c:f>Sheet4!$Y$33:$Y$35</c:f>
              <c:numCache>
                <c:formatCode>General</c:formatCode>
                <c:ptCount val="3"/>
                <c:pt idx="0">
                  <c:v>46</c:v>
                </c:pt>
                <c:pt idx="1">
                  <c:v>773</c:v>
                </c:pt>
                <c:pt idx="2">
                  <c:v>351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7B8B-9B49-8519-B792C94EFAE5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altLang="zh-Hans" dirty="0"/>
              <a:t>Department | Attrition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E05-4A4A-8348-0F3658CFCECC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E05-4A4A-8348-0F3658CFCECC}"/>
              </c:ext>
            </c:extLst>
          </c:dPt>
          <c:dPt>
            <c:idx val="2"/>
            <c:bubble3D val="0"/>
            <c:explosion val="8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E05-4A4A-8348-0F3658CFCECC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E05-4A4A-8348-0F3658CFCECC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CE05-4A4A-8348-0F3658CFCEC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Sheet4!$V$33:$V$35</c:f>
              <c:strCache>
                <c:ptCount val="3"/>
                <c:pt idx="0">
                  <c:v>HR</c:v>
                </c:pt>
                <c:pt idx="1">
                  <c:v>RD</c:v>
                </c:pt>
                <c:pt idx="2">
                  <c:v>Sales</c:v>
                </c:pt>
              </c:strCache>
            </c:strRef>
          </c:cat>
          <c:val>
            <c:numRef>
              <c:f>Sheet4!$X$33:$X$35</c:f>
              <c:numCache>
                <c:formatCode>General</c:formatCode>
                <c:ptCount val="3"/>
                <c:pt idx="0">
                  <c:v>6</c:v>
                </c:pt>
                <c:pt idx="1">
                  <c:v>108</c:v>
                </c:pt>
                <c:pt idx="2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CE05-4A4A-8348-0F3658CFCECC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Environmental Satisfaction Totals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1"/>
          <c:order val="0"/>
          <c:dPt>
            <c:idx val="0"/>
            <c:bubble3D val="0"/>
            <c:explosion val="7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EB6-D24D-BCAF-63253DC0CEDF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EB6-D24D-BCAF-63253DC0CEDF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EB6-D24D-BCAF-63253DC0CEDF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EB6-D24D-BCAF-63253DC0CED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Sheet4!$G$11:$G$14</c:f>
              <c:numCache>
                <c:formatCode>General</c:formatCode>
                <c:ptCount val="4"/>
                <c:pt idx="0">
                  <c:v>226</c:v>
                </c:pt>
                <c:pt idx="1">
                  <c:v>231</c:v>
                </c:pt>
                <c:pt idx="2">
                  <c:v>367</c:v>
                </c:pt>
                <c:pt idx="3">
                  <c:v>346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EB6-D24D-BCAF-63253DC0CEDF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Environmental Satisfaction | Attrition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1"/>
          <c:order val="0"/>
          <c:dPt>
            <c:idx val="0"/>
            <c:bubble3D val="0"/>
            <c:explosion val="8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E4B4-B748-93AC-FAE86FE63B0B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E4B4-B748-93AC-FAE86FE63B0B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E4B4-B748-93AC-FAE86FE63B0B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E4B4-B748-93AC-FAE86FE63B0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val>
            <c:numRef>
              <c:f>Sheet4!$C$11:$C$14</c:f>
              <c:numCache>
                <c:formatCode>General</c:formatCode>
                <c:ptCount val="4"/>
                <c:pt idx="0">
                  <c:v>59</c:v>
                </c:pt>
                <c:pt idx="1">
                  <c:v>36</c:v>
                </c:pt>
                <c:pt idx="2">
                  <c:v>52</c:v>
                </c:pt>
                <c:pt idx="3">
                  <c:v>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E4B4-B748-93AC-FAE86FE63B0B}"/>
            </c:ext>
          </c:extLst>
        </c:ser>
        <c:dLbls>
          <c:dLblPos val="outEnd"/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 err="1"/>
              <a:t>JobLevel</a:t>
            </a:r>
            <a:r>
              <a:rPr lang="en-US" dirty="0"/>
              <a:t> | Attrition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explosion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16E-7B48-B51A-CBB93385396F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16E-7B48-B51A-CBB93385396F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16E-7B48-B51A-CBB93385396F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16E-7B48-B51A-CBB93385396F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116E-7B48-B51A-CBB93385396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Sheet4!$C$3:$C$7</c:f>
              <c:numCache>
                <c:formatCode>General</c:formatCode>
                <c:ptCount val="5"/>
                <c:pt idx="0">
                  <c:v>110</c:v>
                </c:pt>
                <c:pt idx="1">
                  <c:v>41</c:v>
                </c:pt>
                <c:pt idx="2">
                  <c:v>29</c:v>
                </c:pt>
                <c:pt idx="3">
                  <c:v>5</c:v>
                </c:pt>
                <c:pt idx="4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116E-7B48-B51A-CBB93385396F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JobLevel | No Attrition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explosion val="5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A29-FF4A-A124-CC18388B1AE1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A29-FF4A-A124-CC18388B1AE1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2A29-FF4A-A124-CC18388B1AE1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4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4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4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2A29-FF4A-A124-CC18388B1AE1}"/>
              </c:ext>
            </c:extLst>
          </c:dPt>
          <c:dPt>
            <c:idx val="4"/>
            <c:bubble3D val="0"/>
            <c:spPr>
              <a:gradFill rotWithShape="1">
                <a:gsLst>
                  <a:gs pos="0">
                    <a:schemeClr val="accent5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5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5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2A29-FF4A-A124-CC18388B1AE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val>
            <c:numRef>
              <c:f>Sheet4!$B$3:$B$7</c:f>
              <c:numCache>
                <c:formatCode>General</c:formatCode>
                <c:ptCount val="5"/>
                <c:pt idx="0">
                  <c:v>328</c:v>
                </c:pt>
                <c:pt idx="1">
                  <c:v>382</c:v>
                </c:pt>
                <c:pt idx="2">
                  <c:v>142</c:v>
                </c:pt>
                <c:pt idx="3">
                  <c:v>82</c:v>
                </c:pt>
                <c:pt idx="4">
                  <c:v>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2A29-FF4A-A124-CC18388B1AE1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Marital Status Totals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907-3143-AD80-927D1BA7CCF3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907-3143-AD80-927D1BA7CCF3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7907-3143-AD80-927D1BA7CCF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Sheet4!$A$55:$A$57</c:f>
              <c:strCache>
                <c:ptCount val="3"/>
                <c:pt idx="0">
                  <c:v>Single</c:v>
                </c:pt>
                <c:pt idx="1">
                  <c:v>Married</c:v>
                </c:pt>
                <c:pt idx="2">
                  <c:v>Divorced</c:v>
                </c:pt>
              </c:strCache>
            </c:strRef>
          </c:cat>
          <c:val>
            <c:numRef>
              <c:f>Sheet4!$D$55:$D$57</c:f>
              <c:numCache>
                <c:formatCode>General</c:formatCode>
                <c:ptCount val="3"/>
                <c:pt idx="0">
                  <c:v>375</c:v>
                </c:pt>
                <c:pt idx="1">
                  <c:v>531</c:v>
                </c:pt>
                <c:pt idx="2">
                  <c:v>264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7907-3143-AD80-927D1BA7CCF3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Marital Status | Attrition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78B-C647-8B38-88174C743ED6}"/>
              </c:ext>
            </c:extLst>
          </c:dPt>
          <c:dPt>
            <c:idx val="1"/>
            <c:bubble3D val="0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78B-C647-8B38-88174C743ED6}"/>
              </c:ext>
            </c:extLst>
          </c:dPt>
          <c:dPt>
            <c:idx val="2"/>
            <c:bubble3D val="0"/>
            <c:spPr>
              <a:gradFill rotWithShape="1">
                <a:gsLst>
                  <a:gs pos="0">
                    <a:schemeClr val="accent3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3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3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878B-C647-8B38-88174C743ED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tx2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tx2">
                      <a:lumMod val="35000"/>
                      <a:lumOff val="65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Sheet4!$A$55:$A$57</c:f>
              <c:strCache>
                <c:ptCount val="3"/>
                <c:pt idx="0">
                  <c:v>Single</c:v>
                </c:pt>
                <c:pt idx="1">
                  <c:v>Married</c:v>
                </c:pt>
                <c:pt idx="2">
                  <c:v>Divorced</c:v>
                </c:pt>
              </c:strCache>
            </c:strRef>
          </c:cat>
          <c:val>
            <c:numRef>
              <c:f>Sheet4!$C$55:$C$57</c:f>
              <c:numCache>
                <c:formatCode>General</c:formatCode>
                <c:ptCount val="3"/>
                <c:pt idx="0">
                  <c:v>96</c:v>
                </c:pt>
                <c:pt idx="1">
                  <c:v>71</c:v>
                </c:pt>
                <c:pt idx="2">
                  <c:v>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878B-C647-8B38-88174C743ED6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255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image1.tiff>
</file>

<file path=ppt/media/image2.tiff>
</file>

<file path=ppt/media/image3.png>
</file>

<file path=ppt/media/image4.sv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1122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9404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53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68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4967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51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162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5953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95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8344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162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064373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hrinasia.com/employee-retention/tackling-high-attrition-tcs-india-approach/" TargetMode="Externa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lideshare.net/Glassdoor/glassdoor-demo-day-managing-your-employer-brand" TargetMode="External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617B0-53B7-B740-8F23-9C39A266C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820" y="664831"/>
            <a:ext cx="10993549" cy="1475013"/>
          </a:xfrm>
        </p:spPr>
        <p:txBody>
          <a:bodyPr>
            <a:normAutofit/>
          </a:bodyPr>
          <a:lstStyle/>
          <a:p>
            <a:r>
              <a:rPr lang="en-US" sz="6000" dirty="0"/>
              <a:t>Attrition 411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C61F85B-AC4A-8946-A0D4-FE72AAED80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623" y="2139844"/>
            <a:ext cx="10993546" cy="59032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Lisa Leininger &amp; Michael Tieu</a:t>
            </a:r>
          </a:p>
          <a:p>
            <a:r>
              <a:rPr lang="en-US" dirty="0"/>
              <a:t>December 6, 2018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6D291E-AB66-D041-9A4F-E9DF0F07F7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5000"/>
          </a:blip>
          <a:stretch>
            <a:fillRect/>
          </a:stretch>
        </p:blipFill>
        <p:spPr>
          <a:xfrm>
            <a:off x="3746123" y="3214988"/>
            <a:ext cx="4305900" cy="2746762"/>
          </a:xfrm>
          <a:prstGeom prst="rect">
            <a:avLst/>
          </a:prstGeom>
          <a:effectLst>
            <a:glow rad="127000">
              <a:schemeClr val="accent1"/>
            </a:glow>
            <a:outerShdw blurRad="50800" dist="50800" dir="5400000" algn="ctr" rotWithShape="0">
              <a:srgbClr val="000000"/>
            </a:outerShdw>
            <a:softEdge rad="76200"/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97FFAC-3A78-484D-982C-05E45F65100D}"/>
              </a:ext>
            </a:extLst>
          </p:cNvPr>
          <p:cNvSpPr txBox="1"/>
          <p:nvPr/>
        </p:nvSpPr>
        <p:spPr>
          <a:xfrm>
            <a:off x="7116417" y="5999778"/>
            <a:ext cx="2093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3"/>
              </a:rPr>
              <a:t>hrinasia.com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601959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856A8-CC00-DE47-A2C4-67712973E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Marital Status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929F08D-71F0-564C-8FA8-29F9179CAE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63261438"/>
              </p:ext>
            </p:extLst>
          </p:nvPr>
        </p:nvGraphicFramePr>
        <p:xfrm>
          <a:off x="1392168" y="2262377"/>
          <a:ext cx="4241259" cy="3491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218FA84A-F3FB-824D-A154-5956AA0722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93246876"/>
              </p:ext>
            </p:extLst>
          </p:nvPr>
        </p:nvGraphicFramePr>
        <p:xfrm>
          <a:off x="6408651" y="2262377"/>
          <a:ext cx="4927351" cy="34910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2419671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3B462-9DB6-324C-8278-6701B01CB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Monthly income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3607EF-719E-AD43-B625-9ECAA266F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2333" y="2310742"/>
            <a:ext cx="6321871" cy="3898114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1B9447E-9D51-9548-B220-1434EA560CC5}"/>
              </a:ext>
            </a:extLst>
          </p:cNvPr>
          <p:cNvCxnSpPr/>
          <p:nvPr/>
        </p:nvCxnSpPr>
        <p:spPr>
          <a:xfrm flipH="1">
            <a:off x="4303517" y="3895012"/>
            <a:ext cx="817123" cy="72957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8A9E4383-6A46-EE4B-932E-E30DE6DB1ED8}"/>
              </a:ext>
            </a:extLst>
          </p:cNvPr>
          <p:cNvCxnSpPr>
            <a:cxnSpLocks/>
          </p:cNvCxnSpPr>
          <p:nvPr/>
        </p:nvCxnSpPr>
        <p:spPr>
          <a:xfrm flipH="1">
            <a:off x="5294904" y="4624586"/>
            <a:ext cx="330741" cy="6128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628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0B587-85B6-DE43-8671-3847C830F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Over Time</a:t>
            </a:r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ECD8210D-FD52-E645-AEEA-AD729D687D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08183031"/>
              </p:ext>
            </p:extLst>
          </p:nvPr>
        </p:nvGraphicFramePr>
        <p:xfrm>
          <a:off x="793932" y="2542887"/>
          <a:ext cx="5490135" cy="3138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23E88C81-8109-E143-933A-0320E768FC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4225651"/>
              </p:ext>
            </p:extLst>
          </p:nvPr>
        </p:nvGraphicFramePr>
        <p:xfrm>
          <a:off x="6478621" y="2542887"/>
          <a:ext cx="5132188" cy="31380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905434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C429C-7619-484A-A732-E3B3E958C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Our KNN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C1F78D-02C7-AC49-A732-D0AF31BD15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2378060"/>
          </a:xfrm>
        </p:spPr>
        <p:txBody>
          <a:bodyPr>
            <a:normAutofit/>
          </a:bodyPr>
          <a:lstStyle/>
          <a:p>
            <a:r>
              <a:rPr lang="en-US" sz="2800" dirty="0"/>
              <a:t>88.7% Accuracy</a:t>
            </a:r>
          </a:p>
          <a:p>
            <a:r>
              <a:rPr lang="en-US" sz="2800" dirty="0"/>
              <a:t>We are 95% confident that it will be perform within a 84.5% - 92.0% accuracy interval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43931BA-E0DA-044A-A7DA-F50DC32A1D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629" y="2228003"/>
            <a:ext cx="3428145" cy="3461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074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7BBB6-93BC-FD45-B0A3-C9B341386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Targeted areas of improvement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CA4DCD-FA49-1A49-B1BE-83C892B85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859" y="2699397"/>
            <a:ext cx="6652422" cy="3678303"/>
          </a:xfrm>
        </p:spPr>
        <p:txBody>
          <a:bodyPr/>
          <a:lstStyle/>
          <a:p>
            <a:r>
              <a:rPr lang="en-US" sz="2400" dirty="0"/>
              <a:t>Establish mentor relationships, especially within Sales Department &amp; Lower Job Levels</a:t>
            </a:r>
          </a:p>
          <a:p>
            <a:r>
              <a:rPr lang="en-US" sz="2400" dirty="0"/>
              <a:t>More opportunities to work remotely</a:t>
            </a:r>
          </a:p>
          <a:p>
            <a:r>
              <a:rPr lang="en-US" sz="2400" dirty="0"/>
              <a:t>Biannual employee surveys – respond to feedback</a:t>
            </a:r>
          </a:p>
          <a:p>
            <a:r>
              <a:rPr lang="en-US" sz="2400" dirty="0"/>
              <a:t>Expect over time judiciously &amp; avoid employee burn out</a:t>
            </a:r>
          </a:p>
          <a:p>
            <a:r>
              <a:rPr lang="en-US" sz="2400" dirty="0"/>
              <a:t>Expand employee benefits &amp; perks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634019-28EE-6D4C-876E-FCE97930D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2281" y="2446477"/>
            <a:ext cx="4428301" cy="255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317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D88750-03F0-6A41-AD1E-2190F6620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What’s the Deal with attrition?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24C780-1E2B-DD46-AC46-F76A5C028F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2069677"/>
          </a:xfrm>
        </p:spPr>
        <p:txBody>
          <a:bodyPr>
            <a:noAutofit/>
          </a:bodyPr>
          <a:lstStyle/>
          <a:p>
            <a:r>
              <a:rPr lang="en-US" sz="2800" dirty="0"/>
              <a:t>High employee turnover</a:t>
            </a:r>
          </a:p>
          <a:p>
            <a:r>
              <a:rPr lang="en-US" sz="2800" dirty="0"/>
              <a:t>Retention benefits return on investment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2D7F924-F767-FC40-A287-2B51971F96E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62687" y="1997450"/>
            <a:ext cx="4623137" cy="43935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13871BB-F948-6D43-9547-EAF13798BCEC}"/>
              </a:ext>
            </a:extLst>
          </p:cNvPr>
          <p:cNvSpPr txBox="1"/>
          <p:nvPr/>
        </p:nvSpPr>
        <p:spPr>
          <a:xfrm>
            <a:off x="9708969" y="6390961"/>
            <a:ext cx="18211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hlinkClick r:id="rId3"/>
              </a:rPr>
              <a:t>LinkedIn Presentation</a:t>
            </a:r>
            <a:endParaRPr lang="en-US" sz="1200" dirty="0"/>
          </a:p>
        </p:txBody>
      </p:sp>
      <p:sp>
        <p:nvSpPr>
          <p:cNvPr id="7" name="Left-Right Arrow 6">
            <a:extLst>
              <a:ext uri="{FF2B5EF4-FFF2-40B4-BE49-F238E27FC236}">
                <a16:creationId xmlns:a16="http://schemas.microsoft.com/office/drawing/2014/main" id="{56F39866-1006-A14C-9E60-6D095B4B6BF9}"/>
              </a:ext>
            </a:extLst>
          </p:cNvPr>
          <p:cNvSpPr/>
          <p:nvPr/>
        </p:nvSpPr>
        <p:spPr>
          <a:xfrm>
            <a:off x="7939138" y="4659086"/>
            <a:ext cx="1769831" cy="15240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5374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3DA83-2A3E-D248-A6E5-161C8E9D4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Our Data </a:t>
            </a:r>
            <a:r>
              <a:rPr lang="en-US" sz="2200" dirty="0"/>
              <a:t>(1100+ Employees, 31 Explanatory variables)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0D8CBD-219A-A44E-A396-1A5013007369}"/>
              </a:ext>
            </a:extLst>
          </p:cNvPr>
          <p:cNvSpPr txBox="1"/>
          <p:nvPr/>
        </p:nvSpPr>
        <p:spPr>
          <a:xfrm>
            <a:off x="468379" y="2302542"/>
            <a:ext cx="11244646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Business Travel					Daily Rate						Department</a:t>
            </a:r>
          </a:p>
          <a:p>
            <a:r>
              <a:rPr lang="en-US" sz="1400" dirty="0"/>
              <a:t>Distance From Home				Education						Education Field</a:t>
            </a:r>
          </a:p>
          <a:p>
            <a:r>
              <a:rPr lang="en-US" sz="1400" dirty="0"/>
              <a:t>Environment Satisfaction				Gender						Hourly Rate</a:t>
            </a:r>
          </a:p>
          <a:p>
            <a:r>
              <a:rPr lang="en-US" sz="1400" dirty="0"/>
              <a:t>Job Involvement					Job Level						Job Role</a:t>
            </a:r>
          </a:p>
          <a:p>
            <a:r>
              <a:rPr lang="en-US" sz="1400" dirty="0"/>
              <a:t>Job Satisfaction					Marital Status					Monthly Income</a:t>
            </a:r>
          </a:p>
          <a:p>
            <a:r>
              <a:rPr lang="en-US" sz="1400" dirty="0"/>
              <a:t>Monthly Rate					Number of Companies Worked			Over Time</a:t>
            </a:r>
          </a:p>
          <a:p>
            <a:r>
              <a:rPr lang="en-US" sz="1400" dirty="0"/>
              <a:t>Percent Salary Hike				Performance Rating				Relationship Satisfaction</a:t>
            </a:r>
          </a:p>
          <a:p>
            <a:r>
              <a:rPr lang="en-US" sz="1400" dirty="0"/>
              <a:t>Standard Hours					Stock Option Level				Total Working Years</a:t>
            </a:r>
          </a:p>
          <a:p>
            <a:r>
              <a:rPr lang="en-US" sz="1400" dirty="0"/>
              <a:t>Training Times Last Year				Work Life Balance					Years at Company</a:t>
            </a:r>
          </a:p>
          <a:p>
            <a:r>
              <a:rPr lang="en-US" sz="1400" dirty="0"/>
              <a:t>Years in Current Role				Years Since Last Promotion			Years with Current Manager</a:t>
            </a:r>
          </a:p>
          <a:p>
            <a:r>
              <a:rPr lang="en-US" sz="1400" dirty="0"/>
              <a:t>Age</a:t>
            </a:r>
          </a:p>
        </p:txBody>
      </p:sp>
      <p:pic>
        <p:nvPicPr>
          <p:cNvPr id="5" name="Graphic 4" descr="Group">
            <a:extLst>
              <a:ext uri="{FF2B5EF4-FFF2-40B4-BE49-F238E27FC236}">
                <a16:creationId xmlns:a16="http://schemas.microsoft.com/office/drawing/2014/main" id="{EF98C20B-A746-5342-AE66-10614B2FA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894" y="5259669"/>
            <a:ext cx="914400" cy="914400"/>
          </a:xfrm>
          <a:prstGeom prst="rect">
            <a:avLst/>
          </a:prstGeom>
        </p:spPr>
      </p:pic>
      <p:pic>
        <p:nvPicPr>
          <p:cNvPr id="6" name="Graphic 5" descr="Group">
            <a:extLst>
              <a:ext uri="{FF2B5EF4-FFF2-40B4-BE49-F238E27FC236}">
                <a16:creationId xmlns:a16="http://schemas.microsoft.com/office/drawing/2014/main" id="{2FC35453-924C-0747-BFF9-BA0FA9EF6A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90294" y="5259669"/>
            <a:ext cx="914400" cy="914400"/>
          </a:xfrm>
          <a:prstGeom prst="rect">
            <a:avLst/>
          </a:prstGeom>
        </p:spPr>
      </p:pic>
      <p:pic>
        <p:nvPicPr>
          <p:cNvPr id="7" name="Graphic 6" descr="Group">
            <a:extLst>
              <a:ext uri="{FF2B5EF4-FFF2-40B4-BE49-F238E27FC236}">
                <a16:creationId xmlns:a16="http://schemas.microsoft.com/office/drawing/2014/main" id="{93320A1B-BCA5-B94E-98F9-FEDA1D035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04694" y="5259669"/>
            <a:ext cx="914400" cy="914400"/>
          </a:xfrm>
          <a:prstGeom prst="rect">
            <a:avLst/>
          </a:prstGeom>
        </p:spPr>
      </p:pic>
      <p:pic>
        <p:nvPicPr>
          <p:cNvPr id="8" name="Graphic 7" descr="Group">
            <a:extLst>
              <a:ext uri="{FF2B5EF4-FFF2-40B4-BE49-F238E27FC236}">
                <a16:creationId xmlns:a16="http://schemas.microsoft.com/office/drawing/2014/main" id="{867E0F56-EAF2-3F4C-8272-3CEA88FBC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19094" y="5259669"/>
            <a:ext cx="914400" cy="914400"/>
          </a:xfrm>
          <a:prstGeom prst="rect">
            <a:avLst/>
          </a:prstGeom>
        </p:spPr>
      </p:pic>
      <p:pic>
        <p:nvPicPr>
          <p:cNvPr id="9" name="Graphic 8" descr="Group">
            <a:extLst>
              <a:ext uri="{FF2B5EF4-FFF2-40B4-BE49-F238E27FC236}">
                <a16:creationId xmlns:a16="http://schemas.microsoft.com/office/drawing/2014/main" id="{8421D0FE-87C2-C14B-ABFB-363EADE612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33494" y="5259669"/>
            <a:ext cx="914400" cy="914400"/>
          </a:xfrm>
          <a:prstGeom prst="rect">
            <a:avLst/>
          </a:prstGeom>
        </p:spPr>
      </p:pic>
      <p:pic>
        <p:nvPicPr>
          <p:cNvPr id="10" name="Graphic 9" descr="Group">
            <a:extLst>
              <a:ext uri="{FF2B5EF4-FFF2-40B4-BE49-F238E27FC236}">
                <a16:creationId xmlns:a16="http://schemas.microsoft.com/office/drawing/2014/main" id="{6CB49156-4122-9445-B2B2-F276DBB3C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47894" y="5259669"/>
            <a:ext cx="914400" cy="914400"/>
          </a:xfrm>
          <a:prstGeom prst="rect">
            <a:avLst/>
          </a:prstGeom>
        </p:spPr>
      </p:pic>
      <p:pic>
        <p:nvPicPr>
          <p:cNvPr id="11" name="Graphic 10" descr="Group">
            <a:extLst>
              <a:ext uri="{FF2B5EF4-FFF2-40B4-BE49-F238E27FC236}">
                <a16:creationId xmlns:a16="http://schemas.microsoft.com/office/drawing/2014/main" id="{55C48080-62CA-834D-A457-CF23E02AB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62294" y="5259669"/>
            <a:ext cx="914400" cy="914400"/>
          </a:xfrm>
          <a:prstGeom prst="rect">
            <a:avLst/>
          </a:prstGeom>
        </p:spPr>
      </p:pic>
      <p:pic>
        <p:nvPicPr>
          <p:cNvPr id="12" name="Graphic 11" descr="Group">
            <a:extLst>
              <a:ext uri="{FF2B5EF4-FFF2-40B4-BE49-F238E27FC236}">
                <a16:creationId xmlns:a16="http://schemas.microsoft.com/office/drawing/2014/main" id="{6F760DCD-0624-8B44-BD2D-5A4C32BE19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76694" y="5259669"/>
            <a:ext cx="914400" cy="914400"/>
          </a:xfrm>
          <a:prstGeom prst="rect">
            <a:avLst/>
          </a:prstGeom>
        </p:spPr>
      </p:pic>
      <p:pic>
        <p:nvPicPr>
          <p:cNvPr id="13" name="Graphic 12" descr="Group">
            <a:extLst>
              <a:ext uri="{FF2B5EF4-FFF2-40B4-BE49-F238E27FC236}">
                <a16:creationId xmlns:a16="http://schemas.microsoft.com/office/drawing/2014/main" id="{925D3B66-7B87-D14D-AE9B-C6CD4819A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91094" y="5259669"/>
            <a:ext cx="914400" cy="914400"/>
          </a:xfrm>
          <a:prstGeom prst="rect">
            <a:avLst/>
          </a:prstGeom>
        </p:spPr>
      </p:pic>
      <p:pic>
        <p:nvPicPr>
          <p:cNvPr id="14" name="Graphic 13" descr="Group">
            <a:extLst>
              <a:ext uri="{FF2B5EF4-FFF2-40B4-BE49-F238E27FC236}">
                <a16:creationId xmlns:a16="http://schemas.microsoft.com/office/drawing/2014/main" id="{7E5CA38D-1507-3F40-A015-E6B47EA1C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05494" y="5259669"/>
            <a:ext cx="914400" cy="914400"/>
          </a:xfrm>
          <a:prstGeom prst="rect">
            <a:avLst/>
          </a:prstGeom>
        </p:spPr>
      </p:pic>
      <p:pic>
        <p:nvPicPr>
          <p:cNvPr id="15" name="Graphic 14" descr="Group">
            <a:extLst>
              <a:ext uri="{FF2B5EF4-FFF2-40B4-BE49-F238E27FC236}">
                <a16:creationId xmlns:a16="http://schemas.microsoft.com/office/drawing/2014/main" id="{9264B496-6219-A244-8292-947811E65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02401" y="5259669"/>
            <a:ext cx="914400" cy="914400"/>
          </a:xfrm>
          <a:prstGeom prst="rect">
            <a:avLst/>
          </a:prstGeom>
        </p:spPr>
      </p:pic>
      <p:pic>
        <p:nvPicPr>
          <p:cNvPr id="16" name="Graphic 15" descr="Group">
            <a:extLst>
              <a:ext uri="{FF2B5EF4-FFF2-40B4-BE49-F238E27FC236}">
                <a16:creationId xmlns:a16="http://schemas.microsoft.com/office/drawing/2014/main" id="{6F3B8C64-D15E-B647-A944-40C8AD38BD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44866" y="5259669"/>
            <a:ext cx="914400" cy="914400"/>
          </a:xfrm>
          <a:prstGeom prst="rect">
            <a:avLst/>
          </a:prstGeom>
        </p:spPr>
      </p:pic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CA8006F8-72B6-B44E-AC2F-CF2C0CECAB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6498451"/>
              </p:ext>
            </p:extLst>
          </p:nvPr>
        </p:nvGraphicFramePr>
        <p:xfrm>
          <a:off x="8036785" y="1885109"/>
          <a:ext cx="5016161" cy="30096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4AE4C211-EF4E-3044-9220-1A9216E7D132}"/>
              </a:ext>
            </a:extLst>
          </p:cNvPr>
          <p:cNvSpPr txBox="1"/>
          <p:nvPr/>
        </p:nvSpPr>
        <p:spPr>
          <a:xfrm>
            <a:off x="9904786" y="3060573"/>
            <a:ext cx="1005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2">
                    <a:lumMod val="75000"/>
                  </a:schemeClr>
                </a:solidFill>
              </a:rPr>
              <a:t>16%</a:t>
            </a:r>
          </a:p>
        </p:txBody>
      </p:sp>
    </p:spTree>
    <p:extLst>
      <p:ext uri="{BB962C8B-B14F-4D97-AF65-F5344CB8AC3E}">
        <p14:creationId xmlns:p14="http://schemas.microsoft.com/office/powerpoint/2010/main" val="2529584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E6FBB-AA39-E748-B188-277714E4D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Tools to develop model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25B6E00-9B2E-6D45-AA49-7082C55678A2}"/>
              </a:ext>
            </a:extLst>
          </p:cNvPr>
          <p:cNvSpPr txBox="1"/>
          <p:nvPr/>
        </p:nvSpPr>
        <p:spPr>
          <a:xfrm>
            <a:off x="439707" y="2178996"/>
            <a:ext cx="563035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Continuous Data: </a:t>
            </a:r>
            <a:r>
              <a:rPr lang="en-US" sz="2400" dirty="0" err="1"/>
              <a:t>Corrplot</a:t>
            </a:r>
            <a:r>
              <a:rPr lang="en-US" sz="2400" dirty="0"/>
              <a:t> Library to determine correlation between explanatory variables</a:t>
            </a:r>
          </a:p>
          <a:p>
            <a:endParaRPr lang="en-US" sz="2400" dirty="0"/>
          </a:p>
          <a:p>
            <a:r>
              <a:rPr lang="en-US" sz="2400" dirty="0"/>
              <a:t>Ordinal &amp; Nominal Data:  Excel to compare explanatory variable frequencies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 </a:t>
            </a:r>
          </a:p>
          <a:p>
            <a:endParaRPr lang="en-US" sz="2400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1E0CAA-D290-F74D-8DA9-FCEC105753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7200" y="2178996"/>
            <a:ext cx="5278310" cy="4361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644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3DA83-2A3E-D248-A6E5-161C8E9D4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Our Data </a:t>
            </a:r>
            <a:r>
              <a:rPr lang="en-US" sz="2200" dirty="0"/>
              <a:t>(1100+ Employees, 31 Explanatory variables)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0D8CBD-219A-A44E-A396-1A5013007369}"/>
              </a:ext>
            </a:extLst>
          </p:cNvPr>
          <p:cNvSpPr txBox="1"/>
          <p:nvPr/>
        </p:nvSpPr>
        <p:spPr>
          <a:xfrm>
            <a:off x="483528" y="2120348"/>
            <a:ext cx="1124464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Business Travel							Daily Rate						</a:t>
            </a:r>
            <a:r>
              <a:rPr lang="en-US" b="1" i="1" dirty="0">
                <a:highlight>
                  <a:srgbClr val="FFFF00"/>
                </a:highlight>
              </a:rPr>
              <a:t>Department</a:t>
            </a:r>
          </a:p>
          <a:p>
            <a:r>
              <a:rPr lang="en-US" b="1" i="1" dirty="0">
                <a:highlight>
                  <a:srgbClr val="FFFF00"/>
                </a:highlight>
              </a:rPr>
              <a:t>Distance From Home</a:t>
            </a:r>
            <a:r>
              <a:rPr lang="en-US" dirty="0"/>
              <a:t>					Education							Education Field</a:t>
            </a:r>
          </a:p>
          <a:p>
            <a:r>
              <a:rPr lang="en-US" b="1" i="1" dirty="0">
                <a:highlight>
                  <a:srgbClr val="FFFF00"/>
                </a:highlight>
              </a:rPr>
              <a:t>Environment Satisfaction</a:t>
            </a:r>
            <a:r>
              <a:rPr lang="en-US" dirty="0"/>
              <a:t>				Gender							Hourly Rate</a:t>
            </a:r>
          </a:p>
          <a:p>
            <a:r>
              <a:rPr lang="en-US" dirty="0"/>
              <a:t>Job Involvement						</a:t>
            </a:r>
            <a:r>
              <a:rPr lang="en-US" b="1" i="1" dirty="0">
                <a:highlight>
                  <a:srgbClr val="FFFF00"/>
                </a:highlight>
              </a:rPr>
              <a:t>Job Level</a:t>
            </a:r>
            <a:r>
              <a:rPr lang="en-US" dirty="0">
                <a:highlight>
                  <a:srgbClr val="FFFF00"/>
                </a:highlight>
              </a:rPr>
              <a:t>	</a:t>
            </a:r>
            <a:r>
              <a:rPr lang="en-US" dirty="0"/>
              <a:t>						Job Role</a:t>
            </a:r>
          </a:p>
          <a:p>
            <a:r>
              <a:rPr lang="en-US" dirty="0"/>
              <a:t>Job Satisfaction						</a:t>
            </a:r>
            <a:r>
              <a:rPr lang="en-US" b="1" i="1" dirty="0">
                <a:highlight>
                  <a:srgbClr val="FFFF00"/>
                </a:highlight>
              </a:rPr>
              <a:t>Marital Status</a:t>
            </a:r>
            <a:r>
              <a:rPr lang="en-US" dirty="0"/>
              <a:t>					</a:t>
            </a:r>
            <a:r>
              <a:rPr lang="en-US" b="1" i="1" dirty="0">
                <a:highlight>
                  <a:srgbClr val="FFFF00"/>
                </a:highlight>
              </a:rPr>
              <a:t>Monthly Income</a:t>
            </a:r>
          </a:p>
          <a:p>
            <a:r>
              <a:rPr lang="en-US" dirty="0"/>
              <a:t>Monthly Rate							Number of Companies Worked		</a:t>
            </a:r>
            <a:r>
              <a:rPr lang="en-US" b="1" i="1" dirty="0">
                <a:highlight>
                  <a:srgbClr val="FFFF00"/>
                </a:highlight>
              </a:rPr>
              <a:t>Over Time</a:t>
            </a:r>
          </a:p>
          <a:p>
            <a:r>
              <a:rPr lang="en-US" dirty="0"/>
              <a:t>Percent Salary Hike						Performance Rating					Relationship Satisfaction</a:t>
            </a:r>
          </a:p>
          <a:p>
            <a:r>
              <a:rPr lang="en-US" dirty="0"/>
              <a:t>Standard Hours						Stock Option Level					Total Working Years</a:t>
            </a:r>
          </a:p>
          <a:p>
            <a:r>
              <a:rPr lang="en-US" dirty="0"/>
              <a:t>Training Times Last Year					Work Life Balance					Years at Company</a:t>
            </a:r>
          </a:p>
          <a:p>
            <a:r>
              <a:rPr lang="en-US" dirty="0"/>
              <a:t>Years in Current Role					Years Since Last Promotion			Years with Current Manager</a:t>
            </a:r>
          </a:p>
          <a:p>
            <a:r>
              <a:rPr lang="en-US" b="1" i="1" dirty="0">
                <a:highlight>
                  <a:srgbClr val="FFFF00"/>
                </a:highlight>
              </a:rPr>
              <a:t>Age									</a:t>
            </a:r>
          </a:p>
        </p:txBody>
      </p:sp>
      <p:pic>
        <p:nvPicPr>
          <p:cNvPr id="5" name="Graphic 4" descr="Group">
            <a:extLst>
              <a:ext uri="{FF2B5EF4-FFF2-40B4-BE49-F238E27FC236}">
                <a16:creationId xmlns:a16="http://schemas.microsoft.com/office/drawing/2014/main" id="{EF98C20B-A746-5342-AE66-10614B2FAD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894" y="5259669"/>
            <a:ext cx="914400" cy="914400"/>
          </a:xfrm>
          <a:prstGeom prst="rect">
            <a:avLst/>
          </a:prstGeom>
        </p:spPr>
      </p:pic>
      <p:pic>
        <p:nvPicPr>
          <p:cNvPr id="6" name="Graphic 5" descr="Group">
            <a:extLst>
              <a:ext uri="{FF2B5EF4-FFF2-40B4-BE49-F238E27FC236}">
                <a16:creationId xmlns:a16="http://schemas.microsoft.com/office/drawing/2014/main" id="{2FC35453-924C-0747-BFF9-BA0FA9EF6A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90294" y="5259669"/>
            <a:ext cx="914400" cy="914400"/>
          </a:xfrm>
          <a:prstGeom prst="rect">
            <a:avLst/>
          </a:prstGeom>
        </p:spPr>
      </p:pic>
      <p:pic>
        <p:nvPicPr>
          <p:cNvPr id="7" name="Graphic 6" descr="Group">
            <a:extLst>
              <a:ext uri="{FF2B5EF4-FFF2-40B4-BE49-F238E27FC236}">
                <a16:creationId xmlns:a16="http://schemas.microsoft.com/office/drawing/2014/main" id="{93320A1B-BCA5-B94E-98F9-FEDA1D035A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04694" y="5259669"/>
            <a:ext cx="914400" cy="914400"/>
          </a:xfrm>
          <a:prstGeom prst="rect">
            <a:avLst/>
          </a:prstGeom>
        </p:spPr>
      </p:pic>
      <p:pic>
        <p:nvPicPr>
          <p:cNvPr id="8" name="Graphic 7" descr="Group">
            <a:extLst>
              <a:ext uri="{FF2B5EF4-FFF2-40B4-BE49-F238E27FC236}">
                <a16:creationId xmlns:a16="http://schemas.microsoft.com/office/drawing/2014/main" id="{867E0F56-EAF2-3F4C-8272-3CEA88FBC9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319094" y="5259669"/>
            <a:ext cx="914400" cy="914400"/>
          </a:xfrm>
          <a:prstGeom prst="rect">
            <a:avLst/>
          </a:prstGeom>
        </p:spPr>
      </p:pic>
      <p:pic>
        <p:nvPicPr>
          <p:cNvPr id="9" name="Graphic 8" descr="Group">
            <a:extLst>
              <a:ext uri="{FF2B5EF4-FFF2-40B4-BE49-F238E27FC236}">
                <a16:creationId xmlns:a16="http://schemas.microsoft.com/office/drawing/2014/main" id="{8421D0FE-87C2-C14B-ABFB-363EADE612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33494" y="5259669"/>
            <a:ext cx="914400" cy="914400"/>
          </a:xfrm>
          <a:prstGeom prst="rect">
            <a:avLst/>
          </a:prstGeom>
        </p:spPr>
      </p:pic>
      <p:pic>
        <p:nvPicPr>
          <p:cNvPr id="10" name="Graphic 9" descr="Group">
            <a:extLst>
              <a:ext uri="{FF2B5EF4-FFF2-40B4-BE49-F238E27FC236}">
                <a16:creationId xmlns:a16="http://schemas.microsoft.com/office/drawing/2014/main" id="{6CB49156-4122-9445-B2B2-F276DBB3C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147894" y="5259669"/>
            <a:ext cx="914400" cy="914400"/>
          </a:xfrm>
          <a:prstGeom prst="rect">
            <a:avLst/>
          </a:prstGeom>
        </p:spPr>
      </p:pic>
      <p:pic>
        <p:nvPicPr>
          <p:cNvPr id="11" name="Graphic 10" descr="Group">
            <a:extLst>
              <a:ext uri="{FF2B5EF4-FFF2-40B4-BE49-F238E27FC236}">
                <a16:creationId xmlns:a16="http://schemas.microsoft.com/office/drawing/2014/main" id="{55C48080-62CA-834D-A457-CF23E02ABF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062294" y="5259669"/>
            <a:ext cx="914400" cy="914400"/>
          </a:xfrm>
          <a:prstGeom prst="rect">
            <a:avLst/>
          </a:prstGeom>
        </p:spPr>
      </p:pic>
      <p:pic>
        <p:nvPicPr>
          <p:cNvPr id="12" name="Graphic 11" descr="Group">
            <a:extLst>
              <a:ext uri="{FF2B5EF4-FFF2-40B4-BE49-F238E27FC236}">
                <a16:creationId xmlns:a16="http://schemas.microsoft.com/office/drawing/2014/main" id="{6F760DCD-0624-8B44-BD2D-5A4C32BE19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76694" y="5259669"/>
            <a:ext cx="914400" cy="914400"/>
          </a:xfrm>
          <a:prstGeom prst="rect">
            <a:avLst/>
          </a:prstGeom>
        </p:spPr>
      </p:pic>
      <p:pic>
        <p:nvPicPr>
          <p:cNvPr id="13" name="Graphic 12" descr="Group">
            <a:extLst>
              <a:ext uri="{FF2B5EF4-FFF2-40B4-BE49-F238E27FC236}">
                <a16:creationId xmlns:a16="http://schemas.microsoft.com/office/drawing/2014/main" id="{925D3B66-7B87-D14D-AE9B-C6CD4819A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891094" y="5259669"/>
            <a:ext cx="914400" cy="914400"/>
          </a:xfrm>
          <a:prstGeom prst="rect">
            <a:avLst/>
          </a:prstGeom>
        </p:spPr>
      </p:pic>
      <p:pic>
        <p:nvPicPr>
          <p:cNvPr id="14" name="Graphic 13" descr="Group">
            <a:extLst>
              <a:ext uri="{FF2B5EF4-FFF2-40B4-BE49-F238E27FC236}">
                <a16:creationId xmlns:a16="http://schemas.microsoft.com/office/drawing/2014/main" id="{7E5CA38D-1507-3F40-A015-E6B47EA1C6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05494" y="5259669"/>
            <a:ext cx="914400" cy="914400"/>
          </a:xfrm>
          <a:prstGeom prst="rect">
            <a:avLst/>
          </a:prstGeom>
        </p:spPr>
      </p:pic>
      <p:pic>
        <p:nvPicPr>
          <p:cNvPr id="15" name="Graphic 14" descr="Group">
            <a:extLst>
              <a:ext uri="{FF2B5EF4-FFF2-40B4-BE49-F238E27FC236}">
                <a16:creationId xmlns:a16="http://schemas.microsoft.com/office/drawing/2014/main" id="{9264B496-6219-A244-8292-947811E657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702401" y="5259669"/>
            <a:ext cx="914400" cy="914400"/>
          </a:xfrm>
          <a:prstGeom prst="rect">
            <a:avLst/>
          </a:prstGeom>
        </p:spPr>
      </p:pic>
      <p:pic>
        <p:nvPicPr>
          <p:cNvPr id="16" name="Graphic 15" descr="Group">
            <a:extLst>
              <a:ext uri="{FF2B5EF4-FFF2-40B4-BE49-F238E27FC236}">
                <a16:creationId xmlns:a16="http://schemas.microsoft.com/office/drawing/2014/main" id="{6F3B8C64-D15E-B647-A944-40C8AD38BD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544866" y="5259669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0398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0B587-85B6-DE43-8671-3847C830F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department</a:t>
            </a:r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EAA3E2DF-59D5-6D4F-9133-B198C461D6A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6729153"/>
              </p:ext>
            </p:extLst>
          </p:nvPr>
        </p:nvGraphicFramePr>
        <p:xfrm>
          <a:off x="914401" y="2471527"/>
          <a:ext cx="5009236" cy="30537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7F664C3E-91FE-FC4A-94C8-BCE51D00BF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5382181"/>
              </p:ext>
            </p:extLst>
          </p:nvPr>
        </p:nvGraphicFramePr>
        <p:xfrm>
          <a:off x="5923636" y="2471528"/>
          <a:ext cx="5204807" cy="30537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771913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3B462-9DB6-324C-8278-6701B01CB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Distance from Home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2C6296-2307-CB47-8F87-70B165BB1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9425" y="2220461"/>
            <a:ext cx="6975565" cy="4301187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2E7D6BA-2379-8546-982E-731D78D559D4}"/>
              </a:ext>
            </a:extLst>
          </p:cNvPr>
          <p:cNvCxnSpPr/>
          <p:nvPr/>
        </p:nvCxnSpPr>
        <p:spPr>
          <a:xfrm flipH="1">
            <a:off x="5344933" y="3875778"/>
            <a:ext cx="535021" cy="1225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95004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C7650B-1A3D-2442-9459-BEEF3E5C9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Environment satisfaction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6D0E1C4-9772-E84C-9171-93DC0B289F7F}"/>
              </a:ext>
            </a:extLst>
          </p:cNvPr>
          <p:cNvSpPr txBox="1"/>
          <p:nvPr/>
        </p:nvSpPr>
        <p:spPr>
          <a:xfrm>
            <a:off x="10032276" y="4007108"/>
            <a:ext cx="124097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1: Low</a:t>
            </a:r>
          </a:p>
          <a:p>
            <a:r>
              <a:rPr lang="en-US" sz="1400" dirty="0"/>
              <a:t>2: Medium</a:t>
            </a:r>
          </a:p>
          <a:p>
            <a:r>
              <a:rPr lang="en-US" sz="1400" dirty="0"/>
              <a:t>3: High</a:t>
            </a:r>
          </a:p>
          <a:p>
            <a:r>
              <a:rPr lang="en-US" sz="1400" dirty="0"/>
              <a:t>4:  Very High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281E508C-A39D-EE4F-8401-272D534AB44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1612353"/>
              </p:ext>
            </p:extLst>
          </p:nvPr>
        </p:nvGraphicFramePr>
        <p:xfrm>
          <a:off x="581193" y="2458961"/>
          <a:ext cx="4905207" cy="27454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B484F9E0-F460-BF48-92B4-D9993EFF6A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10769347"/>
              </p:ext>
            </p:extLst>
          </p:nvPr>
        </p:nvGraphicFramePr>
        <p:xfrm>
          <a:off x="5194570" y="2458960"/>
          <a:ext cx="4623515" cy="27454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1048037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0B587-85B6-DE43-8671-3847C830F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Job Level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527BA1-6769-E64D-8A4F-92F3CB49E54B}"/>
              </a:ext>
            </a:extLst>
          </p:cNvPr>
          <p:cNvSpPr txBox="1"/>
          <p:nvPr/>
        </p:nvSpPr>
        <p:spPr>
          <a:xfrm>
            <a:off x="9866539" y="3759357"/>
            <a:ext cx="155448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1: Very Low</a:t>
            </a:r>
          </a:p>
          <a:p>
            <a:r>
              <a:rPr lang="en-US" dirty="0"/>
              <a:t>2: Low</a:t>
            </a:r>
          </a:p>
          <a:p>
            <a:r>
              <a:rPr lang="en-US" dirty="0"/>
              <a:t>3: Medium</a:t>
            </a:r>
          </a:p>
          <a:p>
            <a:r>
              <a:rPr lang="en-US" dirty="0"/>
              <a:t>4:  High</a:t>
            </a:r>
          </a:p>
          <a:p>
            <a:r>
              <a:rPr lang="en-US" dirty="0"/>
              <a:t>5:  Very High</a:t>
            </a:r>
          </a:p>
          <a:p>
            <a:endParaRPr lang="en-US" dirty="0"/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9673B3DF-D59B-D040-A4A0-B1F6D619C4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4240757"/>
              </p:ext>
            </p:extLst>
          </p:nvPr>
        </p:nvGraphicFramePr>
        <p:xfrm>
          <a:off x="5252936" y="2450034"/>
          <a:ext cx="4824919" cy="30636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70FAD77-B2E5-D14E-9FD8-6C76B99E4D3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0960643"/>
              </p:ext>
            </p:extLst>
          </p:nvPr>
        </p:nvGraphicFramePr>
        <p:xfrm>
          <a:off x="692331" y="2450034"/>
          <a:ext cx="4931460" cy="30636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3492437773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{4F6BA7ED-6B52-C042-9FA9-926C52A74BF2}tf10001123</Template>
  <TotalTime>618</TotalTime>
  <Words>229</Words>
  <Application>Microsoft Macintosh PowerPoint</Application>
  <PresentationFormat>Widescreen</PresentationFormat>
  <Paragraphs>79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Gill Sans MT</vt:lpstr>
      <vt:lpstr>Wingdings 2</vt:lpstr>
      <vt:lpstr>Dividend</vt:lpstr>
      <vt:lpstr>Attrition 411</vt:lpstr>
      <vt:lpstr>What’s the Deal with attrition?</vt:lpstr>
      <vt:lpstr>Our Data (1100+ Employees, 31 Explanatory variables)</vt:lpstr>
      <vt:lpstr>Tools to develop model</vt:lpstr>
      <vt:lpstr>Our Data (1100+ Employees, 31 Explanatory variables)</vt:lpstr>
      <vt:lpstr>department</vt:lpstr>
      <vt:lpstr>Distance from Home</vt:lpstr>
      <vt:lpstr>Environment satisfaction</vt:lpstr>
      <vt:lpstr>Job Level</vt:lpstr>
      <vt:lpstr>Marital Status</vt:lpstr>
      <vt:lpstr>Monthly income</vt:lpstr>
      <vt:lpstr>Over Time</vt:lpstr>
      <vt:lpstr>Our KNN model</vt:lpstr>
      <vt:lpstr>Targeted areas of improvement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Attrition Data</dc:title>
  <dc:creator>Microsoft Office User</dc:creator>
  <cp:lastModifiedBy>Tieu, Michael</cp:lastModifiedBy>
  <cp:revision>67</cp:revision>
  <dcterms:created xsi:type="dcterms:W3CDTF">2018-12-06T03:37:11Z</dcterms:created>
  <dcterms:modified xsi:type="dcterms:W3CDTF">2018-12-08T23:23:40Z</dcterms:modified>
</cp:coreProperties>
</file>

<file path=docProps/thumbnail.jpeg>
</file>